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358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600" cy="1325520"/>
          </a:xfrm>
          <a:prstGeom prst="rect">
            <a:avLst/>
          </a:prstGeom>
        </p:spPr>
        <p:txBody>
          <a:bodyPr lIns="90000" tIns="46800" rIns="90000" bIns="46800" anchor="ctr"/>
          <a:lstStyle/>
          <a:p>
            <a:endParaRPr/>
          </a:p>
        </p:txBody>
      </p:sp>
      <p:sp>
        <p:nvSpPr>
          <p:cNvPr id="27" name="PlaceHolder 2"/>
          <p:cNvSpPr>
            <a:spLocks noGrp="1"/>
          </p:cNvSpPr>
          <p:nvPr>
            <p:ph type="body"/>
          </p:nvPr>
        </p:nvSpPr>
        <p:spPr>
          <a:xfrm>
            <a:off x="838080" y="1825200"/>
            <a:ext cx="10515600" cy="2075400"/>
          </a:xfrm>
          <a:prstGeom prst="rect">
            <a:avLst/>
          </a:prstGeom>
        </p:spPr>
        <p:txBody>
          <a:bodyPr lIns="90000" tIns="46800" rIns="90000" bIns="46800"/>
          <a:lstStyle/>
          <a:p>
            <a:endParaRPr/>
          </a:p>
        </p:txBody>
      </p:sp>
      <p:sp>
        <p:nvSpPr>
          <p:cNvPr id="28" name="PlaceHolder 3"/>
          <p:cNvSpPr>
            <a:spLocks noGrp="1"/>
          </p:cNvSpPr>
          <p:nvPr>
            <p:ph type="body"/>
          </p:nvPr>
        </p:nvSpPr>
        <p:spPr>
          <a:xfrm>
            <a:off x="838080" y="4098240"/>
            <a:ext cx="10515600" cy="2075400"/>
          </a:xfrm>
          <a:prstGeom prst="rect">
            <a:avLst/>
          </a:prstGeom>
        </p:spPr>
        <p:txBody>
          <a:bodyPr lIns="90000" tIns="46800" rIns="90000" bIns="4680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600" cy="1325520"/>
          </a:xfrm>
          <a:prstGeom prst="rect">
            <a:avLst/>
          </a:prstGeom>
        </p:spPr>
        <p:txBody>
          <a:bodyPr lIns="90000" tIns="46800" rIns="90000" bIns="46800" anchor="ctr"/>
          <a:lstStyle/>
          <a:p>
            <a:endParaRPr/>
          </a:p>
        </p:txBody>
      </p:sp>
      <p:sp>
        <p:nvSpPr>
          <p:cNvPr id="30" name="PlaceHolder 2"/>
          <p:cNvSpPr>
            <a:spLocks noGrp="1"/>
          </p:cNvSpPr>
          <p:nvPr>
            <p:ph type="body"/>
          </p:nvPr>
        </p:nvSpPr>
        <p:spPr>
          <a:xfrm>
            <a:off x="838080" y="1825200"/>
            <a:ext cx="5131440" cy="2075400"/>
          </a:xfrm>
          <a:prstGeom prst="rect">
            <a:avLst/>
          </a:prstGeom>
        </p:spPr>
        <p:txBody>
          <a:bodyPr lIns="90000" tIns="46800" rIns="90000" bIns="46800"/>
          <a:lstStyle/>
          <a:p>
            <a:endParaRPr/>
          </a:p>
        </p:txBody>
      </p:sp>
      <p:sp>
        <p:nvSpPr>
          <p:cNvPr id="31" name="PlaceHolder 3"/>
          <p:cNvSpPr>
            <a:spLocks noGrp="1"/>
          </p:cNvSpPr>
          <p:nvPr>
            <p:ph type="body"/>
          </p:nvPr>
        </p:nvSpPr>
        <p:spPr>
          <a:xfrm>
            <a:off x="6226560" y="1825200"/>
            <a:ext cx="5131440" cy="2075400"/>
          </a:xfrm>
          <a:prstGeom prst="rect">
            <a:avLst/>
          </a:prstGeom>
        </p:spPr>
        <p:txBody>
          <a:bodyPr lIns="90000" tIns="46800" rIns="90000" bIns="46800"/>
          <a:lstStyle/>
          <a:p>
            <a:endParaRPr/>
          </a:p>
        </p:txBody>
      </p:sp>
      <p:sp>
        <p:nvSpPr>
          <p:cNvPr id="32" name="PlaceHolder 4"/>
          <p:cNvSpPr>
            <a:spLocks noGrp="1"/>
          </p:cNvSpPr>
          <p:nvPr>
            <p:ph type="body"/>
          </p:nvPr>
        </p:nvSpPr>
        <p:spPr>
          <a:xfrm>
            <a:off x="6226560" y="4098240"/>
            <a:ext cx="5131440" cy="2075400"/>
          </a:xfrm>
          <a:prstGeom prst="rect">
            <a:avLst/>
          </a:prstGeom>
        </p:spPr>
        <p:txBody>
          <a:bodyPr lIns="90000" tIns="46800" rIns="90000" bIns="46800"/>
          <a:lstStyle/>
          <a:p>
            <a:endParaRPr/>
          </a:p>
        </p:txBody>
      </p:sp>
      <p:sp>
        <p:nvSpPr>
          <p:cNvPr id="33" name="PlaceHolder 5"/>
          <p:cNvSpPr>
            <a:spLocks noGrp="1"/>
          </p:cNvSpPr>
          <p:nvPr>
            <p:ph type="body"/>
          </p:nvPr>
        </p:nvSpPr>
        <p:spPr>
          <a:xfrm>
            <a:off x="838080" y="4098240"/>
            <a:ext cx="5131440" cy="2075400"/>
          </a:xfrm>
          <a:prstGeom prst="rect">
            <a:avLst/>
          </a:prstGeom>
        </p:spPr>
        <p:txBody>
          <a:bodyPr lIns="90000" tIns="46800" rIns="90000" bIns="4680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600" cy="1325520"/>
          </a:xfrm>
          <a:prstGeom prst="rect">
            <a:avLst/>
          </a:prstGeom>
        </p:spPr>
        <p:txBody>
          <a:bodyPr lIns="90000" tIns="46800" rIns="90000" bIns="46800" anchor="ctr"/>
          <a:lstStyle/>
          <a:p>
            <a:endParaRPr/>
          </a:p>
        </p:txBody>
      </p:sp>
      <p:sp>
        <p:nvSpPr>
          <p:cNvPr id="35" name="PlaceHolder 2"/>
          <p:cNvSpPr>
            <a:spLocks noGrp="1"/>
          </p:cNvSpPr>
          <p:nvPr>
            <p:ph type="body"/>
          </p:nvPr>
        </p:nvSpPr>
        <p:spPr>
          <a:xfrm>
            <a:off x="838080" y="1825200"/>
            <a:ext cx="10515600" cy="4351320"/>
          </a:xfrm>
          <a:prstGeom prst="rect">
            <a:avLst/>
          </a:prstGeom>
        </p:spPr>
        <p:txBody>
          <a:bodyPr lIns="90000" tIns="46800" rIns="90000" bIns="46800"/>
          <a:lstStyle/>
          <a:p>
            <a:endParaRPr/>
          </a:p>
        </p:txBody>
      </p:sp>
      <p:sp>
        <p:nvSpPr>
          <p:cNvPr id="36" name="PlaceHolder 3"/>
          <p:cNvSpPr>
            <a:spLocks noGrp="1"/>
          </p:cNvSpPr>
          <p:nvPr>
            <p:ph type="body"/>
          </p:nvPr>
        </p:nvSpPr>
        <p:spPr>
          <a:xfrm>
            <a:off x="838080" y="1825200"/>
            <a:ext cx="10515600" cy="4351320"/>
          </a:xfrm>
          <a:prstGeom prst="rect">
            <a:avLst/>
          </a:prstGeom>
        </p:spPr>
        <p:txBody>
          <a:bodyPr lIns="90000" tIns="46800" rIns="90000" bIns="46800"/>
          <a:lstStyle/>
          <a:p>
            <a:endParaRPr/>
          </a:p>
        </p:txBody>
      </p:sp>
      <p:pic>
        <p:nvPicPr>
          <p:cNvPr id="37" name="Picture 36"/>
          <p:cNvPicPr/>
          <p:nvPr/>
        </p:nvPicPr>
        <p:blipFill>
          <a:blip r:embed="rId2"/>
          <a:stretch/>
        </p:blipFill>
        <p:spPr>
          <a:xfrm>
            <a:off x="3368880" y="1824840"/>
            <a:ext cx="5453640" cy="4351320"/>
          </a:xfrm>
          <a:prstGeom prst="rect">
            <a:avLst/>
          </a:prstGeom>
          <a:ln>
            <a:noFill/>
          </a:ln>
        </p:spPr>
      </p:pic>
      <p:pic>
        <p:nvPicPr>
          <p:cNvPr id="38" name="Picture 37"/>
          <p:cNvPicPr/>
          <p:nvPr/>
        </p:nvPicPr>
        <p:blipFill>
          <a:blip r:embed="rId2"/>
          <a:stretch/>
        </p:blipFill>
        <p:spPr>
          <a:xfrm>
            <a:off x="3368880" y="1824840"/>
            <a:ext cx="5453640" cy="435132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600" cy="1325520"/>
          </a:xfrm>
          <a:prstGeom prst="rect">
            <a:avLst/>
          </a:prstGeom>
        </p:spPr>
        <p:txBody>
          <a:bodyPr lIns="90000" tIns="46800" rIns="90000" bIns="46800" anchor="ctr"/>
          <a:lstStyle/>
          <a:p>
            <a:endParaRPr/>
          </a:p>
        </p:txBody>
      </p:sp>
      <p:sp>
        <p:nvSpPr>
          <p:cNvPr id="6" name="PlaceHolder 2"/>
          <p:cNvSpPr>
            <a:spLocks noGrp="1"/>
          </p:cNvSpPr>
          <p:nvPr>
            <p:ph type="subTitle"/>
          </p:nvPr>
        </p:nvSpPr>
        <p:spPr>
          <a:xfrm>
            <a:off x="838080" y="1825200"/>
            <a:ext cx="10515600" cy="435132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600" cy="1325520"/>
          </a:xfrm>
          <a:prstGeom prst="rect">
            <a:avLst/>
          </a:prstGeom>
        </p:spPr>
        <p:txBody>
          <a:bodyPr lIns="90000" tIns="46800" rIns="90000" bIns="46800" anchor="ctr"/>
          <a:lstStyle/>
          <a:p>
            <a:endParaRPr/>
          </a:p>
        </p:txBody>
      </p:sp>
      <p:sp>
        <p:nvSpPr>
          <p:cNvPr id="8" name="PlaceHolder 2"/>
          <p:cNvSpPr>
            <a:spLocks noGrp="1"/>
          </p:cNvSpPr>
          <p:nvPr>
            <p:ph type="body"/>
          </p:nvPr>
        </p:nvSpPr>
        <p:spPr>
          <a:xfrm>
            <a:off x="838080" y="1825200"/>
            <a:ext cx="10515600" cy="4351320"/>
          </a:xfrm>
          <a:prstGeom prst="rect">
            <a:avLst/>
          </a:prstGeom>
        </p:spPr>
        <p:txBody>
          <a:bodyPr lIns="90000" tIns="46800" rIns="90000" bIns="4680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600" cy="1325520"/>
          </a:xfrm>
          <a:prstGeom prst="rect">
            <a:avLst/>
          </a:prstGeom>
        </p:spPr>
        <p:txBody>
          <a:bodyPr lIns="90000" tIns="46800" rIns="90000" bIns="46800" anchor="ctr"/>
          <a:lstStyle/>
          <a:p>
            <a:endParaRPr/>
          </a:p>
        </p:txBody>
      </p:sp>
      <p:sp>
        <p:nvSpPr>
          <p:cNvPr id="10" name="PlaceHolder 2"/>
          <p:cNvSpPr>
            <a:spLocks noGrp="1"/>
          </p:cNvSpPr>
          <p:nvPr>
            <p:ph type="body"/>
          </p:nvPr>
        </p:nvSpPr>
        <p:spPr>
          <a:xfrm>
            <a:off x="838080" y="1825200"/>
            <a:ext cx="5131440" cy="4351320"/>
          </a:xfrm>
          <a:prstGeom prst="rect">
            <a:avLst/>
          </a:prstGeom>
        </p:spPr>
        <p:txBody>
          <a:bodyPr lIns="90000" tIns="46800" rIns="90000" bIns="46800"/>
          <a:lstStyle/>
          <a:p>
            <a:endParaRPr/>
          </a:p>
        </p:txBody>
      </p:sp>
      <p:sp>
        <p:nvSpPr>
          <p:cNvPr id="11" name="PlaceHolder 3"/>
          <p:cNvSpPr>
            <a:spLocks noGrp="1"/>
          </p:cNvSpPr>
          <p:nvPr>
            <p:ph type="body"/>
          </p:nvPr>
        </p:nvSpPr>
        <p:spPr>
          <a:xfrm>
            <a:off x="6226560" y="1825200"/>
            <a:ext cx="5131440" cy="4351320"/>
          </a:xfrm>
          <a:prstGeom prst="rect">
            <a:avLst/>
          </a:prstGeom>
        </p:spPr>
        <p:txBody>
          <a:bodyPr lIns="90000" tIns="46800" rIns="90000" bIns="4680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600" cy="1325520"/>
          </a:xfrm>
          <a:prstGeom prst="rect">
            <a:avLst/>
          </a:prstGeom>
        </p:spPr>
        <p:txBody>
          <a:bodyPr lIns="90000" tIns="46800" rIns="90000" bIns="4680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600" cy="614556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600" cy="1325520"/>
          </a:xfrm>
          <a:prstGeom prst="rect">
            <a:avLst/>
          </a:prstGeom>
        </p:spPr>
        <p:txBody>
          <a:bodyPr lIns="90000" tIns="46800" rIns="90000" bIns="46800" anchor="ctr"/>
          <a:lstStyle/>
          <a:p>
            <a:endParaRPr/>
          </a:p>
        </p:txBody>
      </p:sp>
      <p:sp>
        <p:nvSpPr>
          <p:cNvPr id="15" name="PlaceHolder 2"/>
          <p:cNvSpPr>
            <a:spLocks noGrp="1"/>
          </p:cNvSpPr>
          <p:nvPr>
            <p:ph type="body"/>
          </p:nvPr>
        </p:nvSpPr>
        <p:spPr>
          <a:xfrm>
            <a:off x="838080" y="1825200"/>
            <a:ext cx="5131440" cy="2075400"/>
          </a:xfrm>
          <a:prstGeom prst="rect">
            <a:avLst/>
          </a:prstGeom>
        </p:spPr>
        <p:txBody>
          <a:bodyPr lIns="90000" tIns="46800" rIns="90000" bIns="46800"/>
          <a:lstStyle/>
          <a:p>
            <a:endParaRPr/>
          </a:p>
        </p:txBody>
      </p:sp>
      <p:sp>
        <p:nvSpPr>
          <p:cNvPr id="16" name="PlaceHolder 3"/>
          <p:cNvSpPr>
            <a:spLocks noGrp="1"/>
          </p:cNvSpPr>
          <p:nvPr>
            <p:ph type="body"/>
          </p:nvPr>
        </p:nvSpPr>
        <p:spPr>
          <a:xfrm>
            <a:off x="838080" y="4098240"/>
            <a:ext cx="5131440" cy="2075400"/>
          </a:xfrm>
          <a:prstGeom prst="rect">
            <a:avLst/>
          </a:prstGeom>
        </p:spPr>
        <p:txBody>
          <a:bodyPr lIns="90000" tIns="46800" rIns="90000" bIns="46800"/>
          <a:lstStyle/>
          <a:p>
            <a:endParaRPr/>
          </a:p>
        </p:txBody>
      </p:sp>
      <p:sp>
        <p:nvSpPr>
          <p:cNvPr id="17" name="PlaceHolder 4"/>
          <p:cNvSpPr>
            <a:spLocks noGrp="1"/>
          </p:cNvSpPr>
          <p:nvPr>
            <p:ph type="body"/>
          </p:nvPr>
        </p:nvSpPr>
        <p:spPr>
          <a:xfrm>
            <a:off x="6226560" y="1825200"/>
            <a:ext cx="5131440" cy="4351320"/>
          </a:xfrm>
          <a:prstGeom prst="rect">
            <a:avLst/>
          </a:prstGeom>
        </p:spPr>
        <p:txBody>
          <a:bodyPr lIns="90000" tIns="46800" rIns="90000" bIns="4680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600" cy="1325520"/>
          </a:xfrm>
          <a:prstGeom prst="rect">
            <a:avLst/>
          </a:prstGeom>
        </p:spPr>
        <p:txBody>
          <a:bodyPr lIns="90000" tIns="46800" rIns="90000" bIns="46800" anchor="ctr"/>
          <a:lstStyle/>
          <a:p>
            <a:endParaRPr/>
          </a:p>
        </p:txBody>
      </p:sp>
      <p:sp>
        <p:nvSpPr>
          <p:cNvPr id="19" name="PlaceHolder 2"/>
          <p:cNvSpPr>
            <a:spLocks noGrp="1"/>
          </p:cNvSpPr>
          <p:nvPr>
            <p:ph type="body"/>
          </p:nvPr>
        </p:nvSpPr>
        <p:spPr>
          <a:xfrm>
            <a:off x="838080" y="1825200"/>
            <a:ext cx="5131440" cy="4351320"/>
          </a:xfrm>
          <a:prstGeom prst="rect">
            <a:avLst/>
          </a:prstGeom>
        </p:spPr>
        <p:txBody>
          <a:bodyPr lIns="90000" tIns="46800" rIns="90000" bIns="46800"/>
          <a:lstStyle/>
          <a:p>
            <a:endParaRPr/>
          </a:p>
        </p:txBody>
      </p:sp>
      <p:sp>
        <p:nvSpPr>
          <p:cNvPr id="20" name="PlaceHolder 3"/>
          <p:cNvSpPr>
            <a:spLocks noGrp="1"/>
          </p:cNvSpPr>
          <p:nvPr>
            <p:ph type="body"/>
          </p:nvPr>
        </p:nvSpPr>
        <p:spPr>
          <a:xfrm>
            <a:off x="6226560" y="1825200"/>
            <a:ext cx="5131440" cy="2075400"/>
          </a:xfrm>
          <a:prstGeom prst="rect">
            <a:avLst/>
          </a:prstGeom>
        </p:spPr>
        <p:txBody>
          <a:bodyPr lIns="90000" tIns="46800" rIns="90000" bIns="46800"/>
          <a:lstStyle/>
          <a:p>
            <a:endParaRPr/>
          </a:p>
        </p:txBody>
      </p:sp>
      <p:sp>
        <p:nvSpPr>
          <p:cNvPr id="21" name="PlaceHolder 4"/>
          <p:cNvSpPr>
            <a:spLocks noGrp="1"/>
          </p:cNvSpPr>
          <p:nvPr>
            <p:ph type="body"/>
          </p:nvPr>
        </p:nvSpPr>
        <p:spPr>
          <a:xfrm>
            <a:off x="6226560" y="4098240"/>
            <a:ext cx="5131440" cy="2075400"/>
          </a:xfrm>
          <a:prstGeom prst="rect">
            <a:avLst/>
          </a:prstGeom>
        </p:spPr>
        <p:txBody>
          <a:bodyPr lIns="90000" tIns="46800" rIns="90000" bIns="4680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600" cy="1325520"/>
          </a:xfrm>
          <a:prstGeom prst="rect">
            <a:avLst/>
          </a:prstGeom>
        </p:spPr>
        <p:txBody>
          <a:bodyPr lIns="90000" tIns="46800" rIns="90000" bIns="46800" anchor="ctr"/>
          <a:lstStyle/>
          <a:p>
            <a:endParaRPr/>
          </a:p>
        </p:txBody>
      </p:sp>
      <p:sp>
        <p:nvSpPr>
          <p:cNvPr id="23" name="PlaceHolder 2"/>
          <p:cNvSpPr>
            <a:spLocks noGrp="1"/>
          </p:cNvSpPr>
          <p:nvPr>
            <p:ph type="body"/>
          </p:nvPr>
        </p:nvSpPr>
        <p:spPr>
          <a:xfrm>
            <a:off x="838080" y="1825200"/>
            <a:ext cx="5131440" cy="2075400"/>
          </a:xfrm>
          <a:prstGeom prst="rect">
            <a:avLst/>
          </a:prstGeom>
        </p:spPr>
        <p:txBody>
          <a:bodyPr lIns="90000" tIns="46800" rIns="90000" bIns="46800"/>
          <a:lstStyle/>
          <a:p>
            <a:endParaRPr/>
          </a:p>
        </p:txBody>
      </p:sp>
      <p:sp>
        <p:nvSpPr>
          <p:cNvPr id="24" name="PlaceHolder 3"/>
          <p:cNvSpPr>
            <a:spLocks noGrp="1"/>
          </p:cNvSpPr>
          <p:nvPr>
            <p:ph type="body"/>
          </p:nvPr>
        </p:nvSpPr>
        <p:spPr>
          <a:xfrm>
            <a:off x="6226560" y="1825200"/>
            <a:ext cx="5131440" cy="2075400"/>
          </a:xfrm>
          <a:prstGeom prst="rect">
            <a:avLst/>
          </a:prstGeom>
        </p:spPr>
        <p:txBody>
          <a:bodyPr lIns="90000" tIns="46800" rIns="90000" bIns="46800"/>
          <a:lstStyle/>
          <a:p>
            <a:endParaRPr/>
          </a:p>
        </p:txBody>
      </p:sp>
      <p:sp>
        <p:nvSpPr>
          <p:cNvPr id="25" name="PlaceHolder 4"/>
          <p:cNvSpPr>
            <a:spLocks noGrp="1"/>
          </p:cNvSpPr>
          <p:nvPr>
            <p:ph type="body"/>
          </p:nvPr>
        </p:nvSpPr>
        <p:spPr>
          <a:xfrm>
            <a:off x="838080" y="4098240"/>
            <a:ext cx="10515600" cy="2075400"/>
          </a:xfrm>
          <a:prstGeom prst="rect">
            <a:avLst/>
          </a:prstGeom>
        </p:spPr>
        <p:txBody>
          <a:bodyPr lIns="90000" tIns="46800" rIns="90000" bIns="4680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600" cy="1325520"/>
          </a:xfrm>
          <a:prstGeom prst="rect">
            <a:avLst/>
          </a:prstGeom>
        </p:spPr>
        <p:txBody>
          <a:bodyPr lIns="90000" tIns="46800" rIns="90000" bIns="46800" anchor="ctr"/>
          <a:lstStyle/>
          <a:p>
            <a:r>
              <a:rPr lang="en-CA" sz="4400" spc="-1">
                <a:latin typeface="Calibri Light"/>
              </a:rPr>
              <a:t>Click to edit the title text format</a:t>
            </a:r>
            <a:endParaRPr/>
          </a:p>
        </p:txBody>
      </p:sp>
      <p:sp>
        <p:nvSpPr>
          <p:cNvPr id="6" name="PlaceHolder 2"/>
          <p:cNvSpPr>
            <a:spLocks noGrp="1"/>
          </p:cNvSpPr>
          <p:nvPr>
            <p:ph type="body"/>
          </p:nvPr>
        </p:nvSpPr>
        <p:spPr>
          <a:xfrm>
            <a:off x="838080" y="1825200"/>
            <a:ext cx="10515600" cy="4351320"/>
          </a:xfrm>
          <a:prstGeom prst="rect">
            <a:avLst/>
          </a:prstGeom>
        </p:spPr>
        <p:txBody>
          <a:bodyPr lIns="90000" tIns="46800" rIns="90000" bIns="46800"/>
          <a:lstStyle/>
          <a:p>
            <a:pPr marL="228600" indent="-228600">
              <a:buFont typeface="Arial"/>
              <a:buChar char="•"/>
            </a:pPr>
            <a:r>
              <a:rPr lang="en-CA" sz="2800" spc="-1">
                <a:latin typeface="Calibri"/>
              </a:rPr>
              <a:t>Click to edit the outline text format</a:t>
            </a:r>
            <a:endParaRPr/>
          </a:p>
          <a:p>
            <a:pPr marL="685800" lvl="1" indent="-228600">
              <a:buFont typeface="Arial"/>
              <a:buChar char="•"/>
            </a:pPr>
            <a:r>
              <a:rPr lang="en-CA" sz="2400" spc="-1">
                <a:latin typeface="Calibri"/>
              </a:rPr>
              <a:t>Second Outline Level</a:t>
            </a:r>
            <a:endParaRPr/>
          </a:p>
          <a:p>
            <a:pPr marL="1143000" lvl="2" indent="-228600">
              <a:buFont typeface="Arial"/>
              <a:buChar char="•"/>
            </a:pPr>
            <a:r>
              <a:rPr lang="en-CA" sz="2000" spc="-1">
                <a:latin typeface="Calibri"/>
              </a:rPr>
              <a:t>Third Outline Level</a:t>
            </a:r>
            <a:endParaRPr/>
          </a:p>
          <a:p>
            <a:pPr marL="1600200" lvl="3" indent="-228600">
              <a:buFont typeface="Arial"/>
              <a:buChar char="•"/>
            </a:pPr>
            <a:r>
              <a:rPr lang="en-CA" sz="1800" spc="-1">
                <a:latin typeface="Calibri"/>
              </a:rPr>
              <a:t>Fourth Outline Level</a:t>
            </a:r>
            <a:endParaRPr/>
          </a:p>
          <a:p>
            <a:pPr marL="2057400" lvl="4" indent="-228600">
              <a:buFont typeface="Arial"/>
              <a:buChar char="•"/>
            </a:pPr>
            <a:r>
              <a:rPr lang="en-CA" sz="1800" spc="-1">
                <a:latin typeface="Calibri"/>
              </a:rPr>
              <a:t>Fifth Outline Level</a:t>
            </a:r>
            <a:endParaRPr/>
          </a:p>
          <a:p>
            <a:pPr marL="2057400" lvl="5" indent="-228600">
              <a:buFont typeface="Arial"/>
              <a:buChar char="•"/>
            </a:pPr>
            <a:r>
              <a:rPr lang="en-CA" sz="1800" spc="-1">
                <a:latin typeface="Calibri"/>
              </a:rPr>
              <a:t>Sixth Outline Level</a:t>
            </a:r>
            <a:endParaRPr/>
          </a:p>
          <a:p>
            <a:pPr marL="2057400" lvl="6" indent="-228600">
              <a:buFont typeface="Arial"/>
              <a:buChar char="•"/>
            </a:pPr>
            <a:r>
              <a:rPr lang="en-CA" sz="1800" spc="-1">
                <a:latin typeface="Calibri"/>
              </a:rPr>
              <a:t>Seventh Outline Level</a:t>
            </a:r>
            <a:endParaRPr/>
          </a:p>
        </p:txBody>
      </p:sp>
      <p:sp>
        <p:nvSpPr>
          <p:cNvPr id="2" name="PlaceHolder 3"/>
          <p:cNvSpPr>
            <a:spLocks noGrp="1"/>
          </p:cNvSpPr>
          <p:nvPr>
            <p:ph type="dt"/>
          </p:nvPr>
        </p:nvSpPr>
        <p:spPr>
          <a:xfrm>
            <a:off x="838080" y="6356520"/>
            <a:ext cx="2743200" cy="365040"/>
          </a:xfrm>
          <a:prstGeom prst="rect">
            <a:avLst/>
          </a:prstGeom>
        </p:spPr>
        <p:txBody>
          <a:bodyPr lIns="90000" tIns="46800" rIns="90000" bIns="46800" anchor="ctr"/>
          <a:lstStyle/>
          <a:p>
            <a:r>
              <a:rPr lang="en-CA" sz="1800" spc="-1">
                <a:latin typeface="Calibri"/>
              </a:rPr>
              <a:t>&lt;date/time&gt;</a:t>
            </a:r>
            <a:endParaRPr/>
          </a:p>
        </p:txBody>
      </p:sp>
      <p:sp>
        <p:nvSpPr>
          <p:cNvPr id="3" name="PlaceHolder 4"/>
          <p:cNvSpPr>
            <a:spLocks noGrp="1"/>
          </p:cNvSpPr>
          <p:nvPr>
            <p:ph type="ftr"/>
          </p:nvPr>
        </p:nvSpPr>
        <p:spPr>
          <a:xfrm>
            <a:off x="4038480" y="6356520"/>
            <a:ext cx="4114800" cy="365040"/>
          </a:xfrm>
          <a:prstGeom prst="rect">
            <a:avLst/>
          </a:prstGeom>
        </p:spPr>
        <p:txBody>
          <a:bodyPr lIns="90000" tIns="46800" rIns="90000" bIns="46800" anchor="ctr"/>
          <a:lstStyle/>
          <a:p>
            <a:r>
              <a:rPr lang="en-CA" sz="1800" spc="-1">
                <a:latin typeface="Calibri"/>
              </a:rPr>
              <a:t> </a:t>
            </a:r>
            <a:endParaRPr/>
          </a:p>
        </p:txBody>
      </p:sp>
      <p:sp>
        <p:nvSpPr>
          <p:cNvPr id="4" name="PlaceHolder 5"/>
          <p:cNvSpPr>
            <a:spLocks noGrp="1"/>
          </p:cNvSpPr>
          <p:nvPr>
            <p:ph type="sldNum"/>
          </p:nvPr>
        </p:nvSpPr>
        <p:spPr>
          <a:xfrm>
            <a:off x="8610480" y="6356520"/>
            <a:ext cx="2743200" cy="365040"/>
          </a:xfrm>
          <a:prstGeom prst="rect">
            <a:avLst/>
          </a:prstGeom>
        </p:spPr>
        <p:txBody>
          <a:bodyPr lIns="90000" tIns="46800" rIns="90000" bIns="46800" anchor="ctr"/>
          <a:lstStyle/>
          <a:p>
            <a:fld id="{322F9F78-54D9-4ABC-A5D6-2B576AF11D8B}" type="slidenum">
              <a:rPr lang="en-CA" sz="1800" spc="-1">
                <a:latin typeface="Calibri"/>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Shape 1"/>
          <p:cNvSpPr txBox="1"/>
          <p:nvPr/>
        </p:nvSpPr>
        <p:spPr>
          <a:xfrm>
            <a:off x="838080" y="1560240"/>
            <a:ext cx="10515600" cy="4616280"/>
          </a:xfrm>
          <a:prstGeom prst="rect">
            <a:avLst/>
          </a:prstGeom>
          <a:noFill/>
          <a:ln>
            <a:noFill/>
          </a:ln>
        </p:spPr>
        <p:txBody>
          <a:bodyPr/>
          <a:lstStyle/>
          <a:p>
            <a:r>
              <a:rPr lang="en-US" sz="3600" spc="-1">
                <a:solidFill>
                  <a:srgbClr val="FF0000"/>
                </a:solidFill>
                <a:latin typeface="Calibri"/>
              </a:rPr>
              <a:t>Myth-busting</a:t>
            </a:r>
            <a:endParaRPr/>
          </a:p>
          <a:p>
            <a:pPr>
              <a:buClr>
                <a:srgbClr val="FF0000"/>
              </a:buClr>
              <a:buFont typeface="Wingdings 2" charset="2"/>
              <a:buChar char=""/>
            </a:pPr>
            <a:r>
              <a:rPr lang="en-US" sz="2600" spc="-1">
                <a:latin typeface="Calibri"/>
              </a:rPr>
              <a:t>  Disasters like tornados, severe flooding, wildfires, </a:t>
            </a:r>
            <a:endParaRPr/>
          </a:p>
          <a:p>
            <a:pPr>
              <a:buClr>
                <a:srgbClr val="FF0000"/>
              </a:buClr>
              <a:buFont typeface="Wingdings 2" charset="2"/>
              <a:buChar char=""/>
            </a:pPr>
            <a:r>
              <a:rPr lang="en-US" sz="2600" spc="-1">
                <a:latin typeface="Calibri"/>
              </a:rPr>
              <a:t>  explosions, terror attacks never happen here in Ontario and </a:t>
            </a:r>
            <a:endParaRPr/>
          </a:p>
          <a:p>
            <a:pPr>
              <a:buClr>
                <a:srgbClr val="FF0000"/>
              </a:buClr>
              <a:buFont typeface="Wingdings 2" charset="2"/>
              <a:buChar char=""/>
            </a:pPr>
            <a:r>
              <a:rPr lang="en-US" sz="2600" spc="-1">
                <a:latin typeface="Calibri"/>
              </a:rPr>
              <a:t>  the government will take care of us. </a:t>
            </a:r>
            <a:endParaRPr/>
          </a:p>
          <a:p>
            <a:pPr>
              <a:buClr>
                <a:srgbClr val="FF0000"/>
              </a:buClr>
              <a:buFont typeface="Wingdings 2" charset="2"/>
              <a:buChar char=""/>
            </a:pPr>
            <a:r>
              <a:rPr lang="en-US" sz="2600" spc="-1">
                <a:latin typeface="Calibri"/>
              </a:rPr>
              <a:t>  Disasters are too big for us to handle. We don’t have any </a:t>
            </a:r>
            <a:endParaRPr/>
          </a:p>
          <a:p>
            <a:pPr>
              <a:buClr>
                <a:srgbClr val="FF0000"/>
              </a:buClr>
              <a:buFont typeface="Wingdings 2" charset="2"/>
              <a:buChar char=""/>
            </a:pPr>
            <a:r>
              <a:rPr lang="en-US" sz="2600" spc="-1">
                <a:latin typeface="Calibri"/>
              </a:rPr>
              <a:t>   kind of expertise, infrastructure or means to handle </a:t>
            </a:r>
            <a:endParaRPr/>
          </a:p>
          <a:p>
            <a:pPr>
              <a:buClr>
                <a:srgbClr val="FF0000"/>
              </a:buClr>
              <a:buFont typeface="Wingdings 2" charset="2"/>
              <a:buChar char=""/>
            </a:pPr>
            <a:r>
              <a:rPr lang="en-US" sz="2600" spc="-1">
                <a:latin typeface="Calibri"/>
              </a:rPr>
              <a:t>   disasters.</a:t>
            </a:r>
            <a:endParaRPr/>
          </a:p>
          <a:p>
            <a:pPr>
              <a:buClr>
                <a:srgbClr val="FF0000"/>
              </a:buClr>
              <a:buFont typeface="Wingdings 2" charset="2"/>
              <a:buChar char=""/>
            </a:pPr>
            <a:r>
              <a:rPr lang="en-US" sz="2600" spc="-1">
                <a:latin typeface="Calibri"/>
              </a:rPr>
              <a:t>  Our members are too old to help in a disaster.</a:t>
            </a:r>
            <a:endParaRPr/>
          </a:p>
          <a:p>
            <a:pPr>
              <a:buClr>
                <a:srgbClr val="FF0000"/>
              </a:buClr>
              <a:buFont typeface="Wingdings 2" charset="2"/>
              <a:buChar char=""/>
            </a:pPr>
            <a:r>
              <a:rPr lang="en-US" sz="2600" spc="-1">
                <a:latin typeface="Calibri"/>
              </a:rPr>
              <a:t>  We should leave disaster relief to groups like the Red Cross,           they have enough help. </a:t>
            </a:r>
            <a:endParaRPr/>
          </a:p>
          <a:p>
            <a:r>
              <a:rPr lang="en-US" sz="2600" spc="-1">
                <a:latin typeface="Calibri"/>
              </a:rPr>
              <a:t> </a:t>
            </a:r>
            <a:endParaRPr/>
          </a:p>
        </p:txBody>
      </p:sp>
      <p:sp>
        <p:nvSpPr>
          <p:cNvPr id="40" name="TextShape 2"/>
          <p:cNvSpPr txBox="1"/>
          <p:nvPr/>
        </p:nvSpPr>
        <p:spPr>
          <a:xfrm>
            <a:off x="1727280" y="399960"/>
            <a:ext cx="9561600" cy="1325520"/>
          </a:xfrm>
          <a:prstGeom prst="rect">
            <a:avLst/>
          </a:prstGeom>
          <a:noFill/>
          <a:ln>
            <a:noFill/>
          </a:ln>
        </p:spPr>
        <p:txBody>
          <a:bodyPr anchor="ctr"/>
          <a:lstStyle/>
          <a:p>
            <a:r>
              <a:rPr lang="en-US" sz="4400" spc="-1">
                <a:solidFill>
                  <a:srgbClr val="0070C0"/>
                </a:solidFill>
                <a:latin typeface="Calibri Light"/>
              </a:rPr>
              <a:t>Disaster Preparations and Relief</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Content Placeholder 3"/>
          <p:cNvPicPr/>
          <p:nvPr/>
        </p:nvPicPr>
        <p:blipFill>
          <a:blip r:embed="rId2"/>
          <a:stretch/>
        </p:blipFill>
        <p:spPr>
          <a:xfrm>
            <a:off x="3905280" y="74520"/>
            <a:ext cx="8286840" cy="4386240"/>
          </a:xfrm>
          <a:prstGeom prst="rect">
            <a:avLst/>
          </a:prstGeom>
          <a:ln>
            <a:noFill/>
          </a:ln>
        </p:spPr>
      </p:pic>
      <p:pic>
        <p:nvPicPr>
          <p:cNvPr id="71" name="Picture 4"/>
          <p:cNvPicPr/>
          <p:nvPr/>
        </p:nvPicPr>
        <p:blipFill>
          <a:blip r:embed="rId3"/>
          <a:stretch/>
        </p:blipFill>
        <p:spPr>
          <a:xfrm>
            <a:off x="0" y="3067200"/>
            <a:ext cx="5054760" cy="3790800"/>
          </a:xfrm>
          <a:prstGeom prst="rect">
            <a:avLst/>
          </a:prstGeom>
          <a:ln>
            <a:noFill/>
          </a:ln>
        </p:spPr>
      </p:pic>
      <p:sp>
        <p:nvSpPr>
          <p:cNvPr id="72" name="CustomShape 1"/>
          <p:cNvSpPr/>
          <p:nvPr/>
        </p:nvSpPr>
        <p:spPr>
          <a:xfrm>
            <a:off x="6958080" y="5105520"/>
            <a:ext cx="3690720" cy="11912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r>
              <a:rPr lang="en-US" sz="3600" spc="-1">
                <a:latin typeface="Calibri"/>
              </a:rPr>
              <a:t>Fitzroy Harbor (West Ottawa)</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Content Placeholder 4"/>
          <p:cNvPicPr/>
          <p:nvPr/>
        </p:nvPicPr>
        <p:blipFill>
          <a:blip r:embed="rId2"/>
          <a:stretch/>
        </p:blipFill>
        <p:spPr>
          <a:xfrm>
            <a:off x="1339920" y="27000"/>
            <a:ext cx="9105840" cy="6831000"/>
          </a:xfrm>
          <a:prstGeom prst="rect">
            <a:avLst/>
          </a:prstGeom>
          <a:ln>
            <a:noFill/>
          </a:ln>
        </p:spPr>
      </p:pic>
      <p:sp>
        <p:nvSpPr>
          <p:cNvPr id="74" name="CustomShape 1"/>
          <p:cNvSpPr/>
          <p:nvPr/>
        </p:nvSpPr>
        <p:spPr>
          <a:xfrm>
            <a:off x="8408880" y="5234040"/>
            <a:ext cx="3691080" cy="11912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r>
              <a:rPr lang="en-US" sz="3600" spc="-1">
                <a:latin typeface="Calibri"/>
              </a:rPr>
              <a:t>Fitzroy Harbor (West Ottawa)</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Shape 1"/>
          <p:cNvSpPr txBox="1"/>
          <p:nvPr/>
        </p:nvSpPr>
        <p:spPr>
          <a:xfrm>
            <a:off x="838080" y="365040"/>
            <a:ext cx="10669680" cy="1325520"/>
          </a:xfrm>
          <a:prstGeom prst="rect">
            <a:avLst/>
          </a:prstGeom>
          <a:noFill/>
          <a:ln>
            <a:noFill/>
          </a:ln>
        </p:spPr>
        <p:txBody>
          <a:bodyPr anchor="ctr"/>
          <a:lstStyle/>
          <a:p>
            <a:r>
              <a:rPr lang="en-US" sz="4400" b="1" spc="-1">
                <a:solidFill>
                  <a:srgbClr val="0070C0"/>
                </a:solidFill>
                <a:latin typeface="Calibri Light"/>
              </a:rPr>
              <a:t>Whitewater Region </a:t>
            </a:r>
            <a:endParaRPr/>
          </a:p>
        </p:txBody>
      </p:sp>
      <p:sp>
        <p:nvSpPr>
          <p:cNvPr id="76" name="TextShape 2"/>
          <p:cNvSpPr txBox="1"/>
          <p:nvPr/>
        </p:nvSpPr>
        <p:spPr>
          <a:xfrm>
            <a:off x="838080" y="1825200"/>
            <a:ext cx="10515600" cy="4351320"/>
          </a:xfrm>
          <a:prstGeom prst="rect">
            <a:avLst/>
          </a:prstGeom>
          <a:noFill/>
          <a:ln>
            <a:noFill/>
          </a:ln>
        </p:spPr>
        <p:txBody>
          <a:bodyPr/>
          <a:lstStyle/>
          <a:p>
            <a:pPr marL="228600" indent="-228600">
              <a:buFont typeface="Arial"/>
              <a:buChar char="•"/>
            </a:pPr>
            <a:r>
              <a:rPr lang="en-US" sz="2400" spc="-1">
                <a:latin typeface="Calibri"/>
              </a:rPr>
              <a:t>Whitewater Region - 650 properties on the 62 km of shoreline </a:t>
            </a:r>
            <a:endParaRPr/>
          </a:p>
          <a:p>
            <a:pPr marL="228600" indent="-228600">
              <a:buFont typeface="Arial"/>
              <a:buChar char="•"/>
            </a:pPr>
            <a:r>
              <a:rPr lang="en-US" sz="2400" spc="-1">
                <a:latin typeface="Calibri"/>
              </a:rPr>
              <a:t>320,00 Sandbags and 200 Dump Trucks of Sands (10-12 Yards/load) that were placed to help protect the properties and most of the soggy and contaminated sandbags had to be removed when the waters receded.</a:t>
            </a:r>
            <a:endParaRPr/>
          </a:p>
          <a:p>
            <a:pPr marL="228600" indent="-228600">
              <a:buFont typeface="Arial"/>
              <a:buChar char="•"/>
            </a:pPr>
            <a:r>
              <a:rPr lang="en-US" sz="2400" spc="-1">
                <a:latin typeface="Calibri"/>
              </a:rPr>
              <a:t>175 homes and 160 seasonal cottages were affected. </a:t>
            </a:r>
            <a:endParaRPr/>
          </a:p>
          <a:p>
            <a:pPr marL="228600" indent="-228600">
              <a:buFont typeface="Arial"/>
              <a:buChar char="•"/>
            </a:pPr>
            <a:r>
              <a:rPr lang="en-US" sz="2400" spc="-1">
                <a:latin typeface="Calibri"/>
              </a:rPr>
              <a:t>Over 100 hundred homes had to be evacuated.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Shape 1"/>
          <p:cNvSpPr txBox="1"/>
          <p:nvPr/>
        </p:nvSpPr>
        <p:spPr>
          <a:xfrm>
            <a:off x="838080" y="365040"/>
            <a:ext cx="10515600" cy="1325520"/>
          </a:xfrm>
          <a:prstGeom prst="rect">
            <a:avLst/>
          </a:prstGeom>
          <a:noFill/>
          <a:ln>
            <a:noFill/>
          </a:ln>
        </p:spPr>
        <p:txBody>
          <a:bodyPr anchor="ctr"/>
          <a:lstStyle/>
          <a:p>
            <a:r>
              <a:rPr lang="en-US" sz="4000" b="1" spc="-1">
                <a:solidFill>
                  <a:srgbClr val="0070C0"/>
                </a:solidFill>
                <a:latin typeface="Calibri Light"/>
              </a:rPr>
              <a:t>Westmeath (Whitewater Region)</a:t>
            </a:r>
            <a:endParaRPr/>
          </a:p>
        </p:txBody>
      </p:sp>
      <p:pic>
        <p:nvPicPr>
          <p:cNvPr id="78" name="Content Placeholder 3"/>
          <p:cNvPicPr/>
          <p:nvPr/>
        </p:nvPicPr>
        <p:blipFill>
          <a:blip r:embed="rId2"/>
          <a:stretch/>
        </p:blipFill>
        <p:spPr>
          <a:xfrm>
            <a:off x="473040" y="1405080"/>
            <a:ext cx="7075440" cy="5305320"/>
          </a:xfrm>
          <a:prstGeom prst="rect">
            <a:avLst/>
          </a:prstGeom>
          <a:ln>
            <a:noFill/>
          </a:ln>
        </p:spPr>
      </p:pic>
      <p:sp>
        <p:nvSpPr>
          <p:cNvPr id="79" name="CustomShape 2"/>
          <p:cNvSpPr/>
          <p:nvPr/>
        </p:nvSpPr>
        <p:spPr>
          <a:xfrm>
            <a:off x="7715160" y="2206800"/>
            <a:ext cx="4208400" cy="3781800"/>
          </a:xfrm>
          <a:noFill/>
          <a:ln>
            <a:noFill/>
          </a:ln>
        </p:spPr>
        <p:style>
          <a:lnRef idx="0">
            <a:scrgbClr r="0" g="0" b="0"/>
          </a:lnRef>
          <a:fillRef idx="0">
            <a:scrgbClr r="0" g="0" b="0"/>
          </a:fillRef>
          <a:effectRef idx="0">
            <a:scrgbClr r="0" g="0" b="0"/>
          </a:effectRef>
          <a:fontRef idx="minor"/>
        </p:style>
        <p:txBody>
          <a:bodyPr lIns="90000" tIns="46800" rIns="90000" bIns="46800"/>
          <a:lstStyle/>
          <a:p>
            <a:r>
              <a:rPr lang="en-US" sz="2400" spc="-1">
                <a:latin typeface="Calibri"/>
              </a:rPr>
              <a:t>Brother Knight Vince Gervais </a:t>
            </a:r>
            <a:r>
              <a:rPr lang="en-US" sz="2800" spc="-1">
                <a:latin typeface="Calibri"/>
              </a:rPr>
              <a:t> </a:t>
            </a:r>
            <a:endParaRPr/>
          </a:p>
          <a:p>
            <a:r>
              <a:rPr lang="en-US" sz="2800" spc="-1">
                <a:latin typeface="Calibri"/>
              </a:rPr>
              <a:t> </a:t>
            </a:r>
            <a:endParaRPr/>
          </a:p>
          <a:p>
            <a:r>
              <a:rPr lang="en-US" sz="1800" spc="-1">
                <a:latin typeface="Calibri"/>
              </a:rPr>
              <a:t>Manning the pumps in the icy waters of April 27, 2019.  Vince and his wife Margarit would work at flood response and coordinating relief efforts in their community, volunteering 40-60 hours per week, sometimes on a 24/7 basis for days at a time and totaling over 800 hours of volunteer work.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Content Placeholder 3"/>
          <p:cNvPicPr/>
          <p:nvPr/>
        </p:nvPicPr>
        <p:blipFill>
          <a:blip r:embed="rId2"/>
          <a:stretch/>
        </p:blipFill>
        <p:spPr>
          <a:xfrm>
            <a:off x="644400" y="1496880"/>
            <a:ext cx="6892920" cy="5168880"/>
          </a:xfrm>
          <a:prstGeom prst="rect">
            <a:avLst/>
          </a:prstGeom>
          <a:ln>
            <a:noFill/>
          </a:ln>
        </p:spPr>
      </p:pic>
      <p:sp>
        <p:nvSpPr>
          <p:cNvPr id="81" name="TextShape 1"/>
          <p:cNvSpPr txBox="1"/>
          <p:nvPr/>
        </p:nvSpPr>
        <p:spPr>
          <a:xfrm>
            <a:off x="838080" y="365040"/>
            <a:ext cx="10515600" cy="1325520"/>
          </a:xfrm>
          <a:prstGeom prst="rect">
            <a:avLst/>
          </a:prstGeom>
          <a:noFill/>
          <a:ln>
            <a:noFill/>
          </a:ln>
        </p:spPr>
        <p:txBody>
          <a:bodyPr anchor="ctr"/>
          <a:lstStyle/>
          <a:p>
            <a:r>
              <a:rPr lang="en-US" sz="4000" b="1" spc="-1">
                <a:solidFill>
                  <a:srgbClr val="0070C0"/>
                </a:solidFill>
                <a:latin typeface="Calibri Light"/>
              </a:rPr>
              <a:t>Westmeath (Whitewater Region)</a:t>
            </a:r>
            <a:endParaRPr/>
          </a:p>
        </p:txBody>
      </p:sp>
      <p:sp>
        <p:nvSpPr>
          <p:cNvPr id="82" name="CustomShape 2"/>
          <p:cNvSpPr/>
          <p:nvPr/>
        </p:nvSpPr>
        <p:spPr>
          <a:xfrm>
            <a:off x="7659720" y="1584000"/>
            <a:ext cx="4208400" cy="4563360"/>
          </a:xfrm>
          <a:noFill/>
          <a:ln>
            <a:noFill/>
          </a:ln>
        </p:spPr>
        <p:style>
          <a:lnRef idx="0">
            <a:scrgbClr r="0" g="0" b="0"/>
          </a:lnRef>
          <a:fillRef idx="0">
            <a:scrgbClr r="0" g="0" b="0"/>
          </a:fillRef>
          <a:effectRef idx="0">
            <a:scrgbClr r="0" g="0" b="0"/>
          </a:effectRef>
          <a:fontRef idx="minor"/>
        </p:style>
        <p:txBody>
          <a:bodyPr lIns="90000" tIns="46800" rIns="90000" bIns="46800"/>
          <a:lstStyle/>
          <a:p>
            <a:r>
              <a:rPr lang="en-US" sz="2400" spc="-1">
                <a:latin typeface="Calibri"/>
              </a:rPr>
              <a:t> </a:t>
            </a:r>
            <a:endParaRPr/>
          </a:p>
          <a:p>
            <a:r>
              <a:rPr lang="en-US" sz="1800" spc="-1">
                <a:latin typeface="Calibri"/>
              </a:rPr>
              <a:t>About 6 weeks later Vince helped coordinate sandbag removal from dozens of homes and cottages in the Whitewater Region.  In one day alone Vince coordinated the removal of over 60,000 sandbags in just two locations along the 62 km of shoreline.</a:t>
            </a:r>
            <a:endParaRPr/>
          </a:p>
          <a:p>
            <a:r>
              <a:rPr lang="en-US" sz="1800" spc="-1">
                <a:latin typeface="Calibri"/>
              </a:rPr>
              <a:t> </a:t>
            </a:r>
            <a:endParaRPr/>
          </a:p>
          <a:p>
            <a:r>
              <a:rPr lang="en-US" sz="1800" spc="-1">
                <a:latin typeface="Calibri"/>
              </a:rPr>
              <a:t>Vince visits local residents every day and on behalf of the K of C he helped distribute 80 of our K of C pre-paid $100 Visa cards to the neediest families in the Whitewater Region.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838080" y="365040"/>
            <a:ext cx="10515600" cy="1325520"/>
          </a:xfrm>
          <a:prstGeom prst="rect">
            <a:avLst/>
          </a:prstGeom>
          <a:noFill/>
          <a:ln>
            <a:noFill/>
          </a:ln>
        </p:spPr>
        <p:txBody>
          <a:bodyPr anchor="ctr"/>
          <a:lstStyle/>
          <a:p>
            <a:r>
              <a:rPr lang="en-US" sz="4000" b="1" spc="-1">
                <a:solidFill>
                  <a:srgbClr val="0070C0"/>
                </a:solidFill>
                <a:latin typeface="Calibri Light"/>
              </a:rPr>
              <a:t>District Deputies</a:t>
            </a:r>
            <a:endParaRPr/>
          </a:p>
        </p:txBody>
      </p:sp>
      <p:sp>
        <p:nvSpPr>
          <p:cNvPr id="84" name="TextShape 2"/>
          <p:cNvSpPr txBox="1"/>
          <p:nvPr/>
        </p:nvSpPr>
        <p:spPr>
          <a:xfrm>
            <a:off x="838080" y="1584000"/>
            <a:ext cx="10515600" cy="5019840"/>
          </a:xfrm>
          <a:prstGeom prst="rect">
            <a:avLst/>
          </a:prstGeom>
          <a:noFill/>
          <a:ln>
            <a:noFill/>
          </a:ln>
        </p:spPr>
        <p:txBody>
          <a:bodyPr/>
          <a:lstStyle/>
          <a:p>
            <a:pPr marL="685800" lvl="1" indent="-228600">
              <a:buFont typeface="Arial"/>
              <a:buAutoNum type="arabicParenR"/>
            </a:pPr>
            <a:r>
              <a:rPr lang="en-CA" sz="2400" spc="-1">
                <a:latin typeface="Calibri"/>
              </a:rPr>
              <a:t>   T</a:t>
            </a:r>
            <a:r>
              <a:rPr lang="en-CA" sz="2800" spc="-1">
                <a:latin typeface="Calibri"/>
              </a:rPr>
              <a:t>ake on a leadership role in disaster reponse</a:t>
            </a:r>
            <a:endParaRPr/>
          </a:p>
          <a:p>
            <a:pPr marL="685800" lvl="1" indent="-228600">
              <a:buFont typeface="Arial"/>
              <a:buAutoNum type="arabicParenR"/>
            </a:pPr>
            <a:r>
              <a:rPr lang="en-CA" sz="2800" spc="-1">
                <a:latin typeface="Calibri"/>
              </a:rPr>
              <a:t>  Tell your council about our disaster response to the  </a:t>
            </a:r>
            <a:endParaRPr/>
          </a:p>
          <a:p>
            <a:pPr marL="685800" lvl="1" indent="-228600">
              <a:buFont typeface="Arial"/>
              <a:buAutoNum type="arabicParenR"/>
            </a:pPr>
            <a:r>
              <a:rPr lang="en-CA" sz="2800" spc="-1">
                <a:latin typeface="Calibri"/>
              </a:rPr>
              <a:t>   spring floods</a:t>
            </a:r>
            <a:endParaRPr/>
          </a:p>
          <a:p>
            <a:pPr marL="685800" lvl="1" indent="-228600">
              <a:buFont typeface="Arial"/>
              <a:buAutoNum type="arabicParenR"/>
            </a:pPr>
            <a:r>
              <a:rPr lang="en-CA" sz="2800" spc="-1">
                <a:latin typeface="Calibri"/>
              </a:rPr>
              <a:t>  Discuss things the councils in your District can do  </a:t>
            </a:r>
            <a:endParaRPr/>
          </a:p>
          <a:p>
            <a:pPr marL="685800" lvl="1" indent="-228600">
              <a:buFont typeface="Arial"/>
              <a:buAutoNum type="arabicParenR"/>
            </a:pPr>
            <a:r>
              <a:rPr lang="en-CA" sz="2800" spc="-1">
                <a:latin typeface="Calibri"/>
              </a:rPr>
              <a:t>  to be prepared for a disaster:</a:t>
            </a:r>
            <a:endParaRPr/>
          </a:p>
          <a:p>
            <a:pPr marL="1296000" lvl="5" indent="-216000">
              <a:buClr>
                <a:srgbClr val="FFFFFF"/>
              </a:buClr>
              <a:buSzPct val="45000"/>
              <a:buFont typeface="Wingdings" charset="2"/>
              <a:buChar char=""/>
            </a:pPr>
            <a:r>
              <a:rPr lang="en-CA" sz="2800" spc="-1">
                <a:latin typeface="Calibri"/>
              </a:rPr>
              <a:t>Appoint a disaster relief chariman in every council.</a:t>
            </a:r>
            <a:endParaRPr/>
          </a:p>
          <a:p>
            <a:pPr marL="685800" lvl="1" indent="-228600">
              <a:buFont typeface="Arial"/>
              <a:buAutoNum type="arabicParenR"/>
            </a:pPr>
            <a:r>
              <a:rPr lang="en-CA" sz="2800" spc="-1">
                <a:latin typeface="Calibri"/>
              </a:rPr>
              <a:t>Help set up and maintin disaster communication phone trees – province-wide, district and council.</a:t>
            </a:r>
            <a:endParaRPr/>
          </a:p>
          <a:p>
            <a:pPr marL="1143000" lvl="2" indent="-228600">
              <a:buFont typeface="Arial"/>
              <a:buChar char="•"/>
            </a:pPr>
            <a:r>
              <a:rPr lang="en-CA" sz="2800" spc="-1">
                <a:latin typeface="Calibri"/>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1"/>
          <p:cNvSpPr txBox="1"/>
          <p:nvPr/>
        </p:nvSpPr>
        <p:spPr>
          <a:xfrm>
            <a:off x="819000" y="1682280"/>
            <a:ext cx="10515600" cy="4351320"/>
          </a:xfrm>
          <a:prstGeom prst="rect">
            <a:avLst/>
          </a:prstGeom>
          <a:noFill/>
          <a:ln>
            <a:noFill/>
          </a:ln>
        </p:spPr>
        <p:txBody>
          <a:bodyPr/>
          <a:lstStyle/>
          <a:p>
            <a:pPr marL="228600" indent="-228600">
              <a:buFont typeface="Arial"/>
              <a:buChar char="•"/>
            </a:pPr>
            <a:r>
              <a:rPr lang="en-CA" sz="2600" spc="-1">
                <a:latin typeface="Calibri"/>
              </a:rPr>
              <a:t>Stay tuned.....we are only beginning our Disaster preparedness and Relief program </a:t>
            </a:r>
            <a:endParaRPr/>
          </a:p>
          <a:p>
            <a:pPr marL="228600" indent="-228600">
              <a:buFont typeface="Arial"/>
              <a:buChar char="•"/>
            </a:pPr>
            <a:r>
              <a:rPr lang="en-CA" sz="2600" spc="-1">
                <a:latin typeface="Calibri"/>
              </a:rPr>
              <a:t> </a:t>
            </a:r>
            <a:endParaRPr/>
          </a:p>
          <a:p>
            <a:pPr marL="228600" indent="-228600">
              <a:buFont typeface="Arial"/>
              <a:buChar char="•"/>
            </a:pPr>
            <a:r>
              <a:rPr lang="en-CA" sz="2600" spc="-1">
                <a:latin typeface="Calibri"/>
              </a:rPr>
              <a:t>More exciting things to follow......</a:t>
            </a:r>
            <a:endParaRPr/>
          </a:p>
          <a:p>
            <a:pPr marL="228600" indent="-228600">
              <a:buFont typeface="Arial"/>
              <a:buChar char="•"/>
            </a:pPr>
            <a:r>
              <a:rPr lang="en-CA" sz="2800" spc="-1">
                <a:latin typeface="Calibri"/>
              </a:rPr>
              <a:t> </a:t>
            </a:r>
            <a:endParaRPr/>
          </a:p>
        </p:txBody>
      </p:sp>
      <p:sp>
        <p:nvSpPr>
          <p:cNvPr id="86" name="TextShape 2"/>
          <p:cNvSpPr txBox="1"/>
          <p:nvPr/>
        </p:nvSpPr>
        <p:spPr>
          <a:xfrm>
            <a:off x="838080" y="365040"/>
            <a:ext cx="10515600" cy="1325520"/>
          </a:xfrm>
          <a:prstGeom prst="rect">
            <a:avLst/>
          </a:prstGeom>
          <a:noFill/>
          <a:ln>
            <a:noFill/>
          </a:ln>
        </p:spPr>
        <p:txBody>
          <a:bodyPr anchor="ctr"/>
          <a:lstStyle/>
          <a:p>
            <a:r>
              <a:rPr lang="en-US" sz="4000" b="1" spc="-1">
                <a:solidFill>
                  <a:srgbClr val="0070C0"/>
                </a:solidFill>
                <a:latin typeface="Calibri Light"/>
              </a:rPr>
              <a:t>District Deputies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Shape 1"/>
          <p:cNvSpPr txBox="1"/>
          <p:nvPr/>
        </p:nvSpPr>
        <p:spPr>
          <a:xfrm>
            <a:off x="864000" y="186480"/>
            <a:ext cx="10515600" cy="1325520"/>
          </a:xfrm>
          <a:prstGeom prst="rect">
            <a:avLst/>
          </a:prstGeom>
          <a:noFill/>
          <a:ln>
            <a:noFill/>
          </a:ln>
        </p:spPr>
        <p:txBody>
          <a:bodyPr anchor="ctr"/>
          <a:lstStyle/>
          <a:p>
            <a:r>
              <a:rPr lang="en-US" sz="4400" b="1" spc="-1">
                <a:solidFill>
                  <a:srgbClr val="0070C0"/>
                </a:solidFill>
                <a:latin typeface="Calibri Light"/>
              </a:rPr>
              <a:t>Christian Response to Disaster</a:t>
            </a:r>
            <a:endParaRPr/>
          </a:p>
        </p:txBody>
      </p:sp>
      <p:pic>
        <p:nvPicPr>
          <p:cNvPr id="42" name="Picture 41"/>
          <p:cNvPicPr/>
          <p:nvPr/>
        </p:nvPicPr>
        <p:blipFill>
          <a:blip r:embed="rId2"/>
          <a:stretch/>
        </p:blipFill>
        <p:spPr>
          <a:xfrm>
            <a:off x="1080000" y="1584000"/>
            <a:ext cx="2142720" cy="2142720"/>
          </a:xfrm>
          <a:prstGeom prst="rect">
            <a:avLst/>
          </a:prstGeom>
          <a:ln>
            <a:noFill/>
          </a:ln>
        </p:spPr>
      </p:pic>
      <p:pic>
        <p:nvPicPr>
          <p:cNvPr id="43" name="Picture 42"/>
          <p:cNvPicPr/>
          <p:nvPr/>
        </p:nvPicPr>
        <p:blipFill>
          <a:blip r:embed="rId3"/>
          <a:stretch/>
        </p:blipFill>
        <p:spPr>
          <a:xfrm>
            <a:off x="5057280" y="1800000"/>
            <a:ext cx="2142720" cy="2142720"/>
          </a:xfrm>
          <a:prstGeom prst="rect">
            <a:avLst/>
          </a:prstGeom>
          <a:ln>
            <a:noFill/>
          </a:ln>
        </p:spPr>
      </p:pic>
      <p:pic>
        <p:nvPicPr>
          <p:cNvPr id="44" name="Picture 43"/>
          <p:cNvPicPr/>
          <p:nvPr/>
        </p:nvPicPr>
        <p:blipFill>
          <a:blip r:embed="rId4"/>
          <a:stretch/>
        </p:blipFill>
        <p:spPr>
          <a:xfrm>
            <a:off x="648000" y="4392000"/>
            <a:ext cx="6387840" cy="1512000"/>
          </a:xfrm>
          <a:prstGeom prst="rect">
            <a:avLst/>
          </a:prstGeom>
          <a:ln>
            <a:noFill/>
          </a:ln>
        </p:spPr>
      </p:pic>
      <p:pic>
        <p:nvPicPr>
          <p:cNvPr id="45" name="Picture 44"/>
          <p:cNvPicPr/>
          <p:nvPr/>
        </p:nvPicPr>
        <p:blipFill>
          <a:blip r:embed="rId5"/>
          <a:stretch/>
        </p:blipFill>
        <p:spPr>
          <a:xfrm>
            <a:off x="8136000" y="2952000"/>
            <a:ext cx="3795120" cy="3795120"/>
          </a:xfrm>
          <a:prstGeom prst="rect">
            <a:avLst/>
          </a:prstGeom>
          <a:ln>
            <a:noFill/>
          </a:ln>
        </p:spPr>
      </p:pic>
      <p:pic>
        <p:nvPicPr>
          <p:cNvPr id="46" name="Picture 45"/>
          <p:cNvPicPr/>
          <p:nvPr/>
        </p:nvPicPr>
        <p:blipFill>
          <a:blip r:embed="rId6"/>
          <a:stretch/>
        </p:blipFill>
        <p:spPr>
          <a:xfrm>
            <a:off x="9602640" y="1601280"/>
            <a:ext cx="2133360" cy="2142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p:nvPr/>
        </p:nvPicPr>
        <p:blipFill>
          <a:blip r:embed="rId2"/>
          <a:stretch/>
        </p:blipFill>
        <p:spPr>
          <a:xfrm>
            <a:off x="1800000" y="1546560"/>
            <a:ext cx="8909640" cy="5005440"/>
          </a:xfrm>
          <a:prstGeom prst="rect">
            <a:avLst/>
          </a:prstGeom>
          <a:ln>
            <a:noFill/>
          </a:ln>
        </p:spPr>
      </p:pic>
      <p:sp>
        <p:nvSpPr>
          <p:cNvPr id="48" name="TextShape 1"/>
          <p:cNvSpPr txBox="1"/>
          <p:nvPr/>
        </p:nvSpPr>
        <p:spPr>
          <a:xfrm>
            <a:off x="838080" y="365040"/>
            <a:ext cx="10515600" cy="1325520"/>
          </a:xfrm>
          <a:prstGeom prst="rect">
            <a:avLst/>
          </a:prstGeom>
          <a:noFill/>
          <a:ln>
            <a:noFill/>
          </a:ln>
        </p:spPr>
        <p:txBody>
          <a:bodyPr anchor="ctr"/>
          <a:lstStyle/>
          <a:p>
            <a:r>
              <a:rPr lang="en-US" sz="4400" b="1" spc="-1">
                <a:solidFill>
                  <a:srgbClr val="0070C0"/>
                </a:solidFill>
                <a:latin typeface="Calibri Light"/>
              </a:rPr>
              <a:t>NGO Alliance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Shape 1"/>
          <p:cNvSpPr txBox="1"/>
          <p:nvPr/>
        </p:nvSpPr>
        <p:spPr>
          <a:xfrm>
            <a:off x="864000" y="186480"/>
            <a:ext cx="10515600" cy="1325520"/>
          </a:xfrm>
          <a:prstGeom prst="rect">
            <a:avLst/>
          </a:prstGeom>
          <a:noFill/>
          <a:ln>
            <a:noFill/>
          </a:ln>
        </p:spPr>
        <p:txBody>
          <a:bodyPr anchor="ctr"/>
          <a:lstStyle/>
          <a:p>
            <a:r>
              <a:rPr lang="en-US" sz="4400" b="1" spc="-1">
                <a:solidFill>
                  <a:srgbClr val="0070C0"/>
                </a:solidFill>
                <a:latin typeface="Calibri Light"/>
              </a:rPr>
              <a:t>Catholic Response to Disaster ?</a:t>
            </a:r>
            <a:endParaRPr/>
          </a:p>
        </p:txBody>
      </p:sp>
      <p:sp>
        <p:nvSpPr>
          <p:cNvPr id="50" name="TextShape 2"/>
          <p:cNvSpPr txBox="1"/>
          <p:nvPr/>
        </p:nvSpPr>
        <p:spPr>
          <a:xfrm>
            <a:off x="3600000" y="4464000"/>
            <a:ext cx="4752000" cy="936000"/>
          </a:xfrm>
          <a:prstGeom prst="rect">
            <a:avLst/>
          </a:prstGeom>
          <a:noFill/>
          <a:ln>
            <a:noFill/>
          </a:ln>
        </p:spPr>
        <p:txBody>
          <a:bodyPr lIns="90000" tIns="45000" rIns="90000" bIns="45000"/>
          <a:lstStyle/>
          <a:p>
            <a:pPr algn="ctr"/>
            <a:r>
              <a:rPr lang="en-CA" sz="2600" b="1" spc="-1">
                <a:solidFill>
                  <a:srgbClr val="000080"/>
                </a:solidFill>
                <a:latin typeface="Calibri"/>
              </a:rPr>
              <a:t>Knights of Columbus</a:t>
            </a:r>
            <a:endParaRPr/>
          </a:p>
          <a:p>
            <a:pPr algn="ctr"/>
            <a:r>
              <a:rPr lang="en-CA" sz="2600" b="1" spc="-1">
                <a:solidFill>
                  <a:srgbClr val="000080"/>
                </a:solidFill>
                <a:latin typeface="Calibri"/>
              </a:rPr>
              <a:t>Disaster Services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Shape 1"/>
          <p:cNvSpPr txBox="1"/>
          <p:nvPr/>
        </p:nvSpPr>
        <p:spPr>
          <a:xfrm>
            <a:off x="838080" y="365040"/>
            <a:ext cx="10515600" cy="1325520"/>
          </a:xfrm>
          <a:prstGeom prst="rect">
            <a:avLst/>
          </a:prstGeom>
          <a:noFill/>
          <a:ln>
            <a:noFill/>
          </a:ln>
        </p:spPr>
        <p:txBody>
          <a:bodyPr anchor="ctr"/>
          <a:lstStyle/>
          <a:p>
            <a:r>
              <a:rPr lang="en-US" sz="4400" b="1" spc="-1">
                <a:solidFill>
                  <a:srgbClr val="0070C0"/>
                </a:solidFill>
                <a:latin typeface="Calibri Light"/>
              </a:rPr>
              <a:t>Help From Supreme</a:t>
            </a:r>
            <a:endParaRPr/>
          </a:p>
        </p:txBody>
      </p:sp>
      <p:sp>
        <p:nvSpPr>
          <p:cNvPr id="52" name="TextShape 2"/>
          <p:cNvSpPr txBox="1"/>
          <p:nvPr/>
        </p:nvSpPr>
        <p:spPr>
          <a:xfrm>
            <a:off x="838080" y="1825200"/>
            <a:ext cx="10515600" cy="4351320"/>
          </a:xfrm>
          <a:prstGeom prst="rect">
            <a:avLst/>
          </a:prstGeom>
          <a:noFill/>
          <a:ln>
            <a:noFill/>
          </a:ln>
        </p:spPr>
        <p:txBody>
          <a:bodyPr/>
          <a:lstStyle/>
          <a:p>
            <a:pPr marL="228600" indent="-228600">
              <a:buFont typeface="Arial"/>
              <a:buChar char="•"/>
            </a:pPr>
            <a:r>
              <a:rPr lang="en-US" sz="2800" spc="-1">
                <a:latin typeface="Calibri"/>
              </a:rPr>
              <a:t>To help us address the Spring 2019 Flooding Disaster in Ontario Supreme has provided us with some much needed resources:</a:t>
            </a:r>
            <a:endParaRPr/>
          </a:p>
          <a:p>
            <a:pPr marL="685800" lvl="1" indent="-228600">
              <a:buFont typeface="Arial"/>
              <a:buChar char="•"/>
            </a:pPr>
            <a:r>
              <a:rPr lang="en-US" sz="2800" spc="-1">
                <a:latin typeface="Calibri"/>
              </a:rPr>
              <a:t>$30,000 up front money to spend on disaster relief</a:t>
            </a:r>
            <a:endParaRPr/>
          </a:p>
          <a:p>
            <a:pPr marL="685800" lvl="1" indent="-228600">
              <a:buFont typeface="Arial"/>
              <a:buChar char="•"/>
            </a:pPr>
            <a:r>
              <a:rPr lang="en-US" sz="2800" spc="-1">
                <a:latin typeface="Calibri"/>
              </a:rPr>
              <a:t>200 X $100 USD Visa Pre-paid Cards for flood survivors</a:t>
            </a:r>
            <a:endParaRPr/>
          </a:p>
          <a:p>
            <a:pPr marL="685800" lvl="1" indent="-228600">
              <a:buFont typeface="Arial"/>
              <a:buChar char="•"/>
            </a:pPr>
            <a:r>
              <a:rPr lang="en-US" sz="2800" spc="-1">
                <a:latin typeface="Calibri"/>
              </a:rPr>
              <a:t>200 Knights of Columbus Disaster Relief Safety Vests for volunteers</a:t>
            </a:r>
            <a:endParaRPr/>
          </a:p>
          <a:p>
            <a:pPr marL="685800" lvl="1" indent="-228600">
              <a:buFont typeface="Arial"/>
              <a:buChar char="•"/>
            </a:pPr>
            <a:r>
              <a:rPr lang="en-US" sz="2800" spc="-1">
                <a:latin typeface="Calibri"/>
              </a:rPr>
              <a:t>A pallet load of Personal Protective Equipment – Tyvek coveralls, gloves, etc…</a:t>
            </a:r>
            <a:endParaRPr/>
          </a:p>
          <a:p>
            <a:pPr marL="685800" lvl="1" indent="-228600">
              <a:buFont typeface="Arial"/>
              <a:buChar char="•"/>
            </a:pPr>
            <a:r>
              <a:rPr lang="en-US" sz="2800" spc="-1">
                <a:latin typeface="Calibri"/>
              </a:rPr>
              <a:t>Recognition and publicity for our relief efforts – Columbia Magazine and the Supreme Website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Shape 1"/>
          <p:cNvSpPr txBox="1"/>
          <p:nvPr/>
        </p:nvSpPr>
        <p:spPr>
          <a:xfrm>
            <a:off x="838080" y="186480"/>
            <a:ext cx="10897920" cy="1325520"/>
          </a:xfrm>
          <a:prstGeom prst="rect">
            <a:avLst/>
          </a:prstGeom>
          <a:noFill/>
          <a:ln>
            <a:noFill/>
          </a:ln>
        </p:spPr>
        <p:txBody>
          <a:bodyPr anchor="ctr"/>
          <a:lstStyle/>
          <a:p>
            <a:r>
              <a:rPr lang="en-US" sz="4400" b="1" spc="-1">
                <a:solidFill>
                  <a:srgbClr val="0070C0"/>
                </a:solidFill>
                <a:latin typeface="Calibri Light"/>
              </a:rPr>
              <a:t>The K of C and the NGO Alliance?</a:t>
            </a:r>
            <a:endParaRPr/>
          </a:p>
        </p:txBody>
      </p:sp>
      <p:sp>
        <p:nvSpPr>
          <p:cNvPr id="54" name="TextShape 2"/>
          <p:cNvSpPr txBox="1"/>
          <p:nvPr/>
        </p:nvSpPr>
        <p:spPr>
          <a:xfrm>
            <a:off x="838080" y="1441440"/>
            <a:ext cx="10515600" cy="4735440"/>
          </a:xfrm>
          <a:prstGeom prst="rect">
            <a:avLst/>
          </a:prstGeom>
          <a:noFill/>
          <a:ln>
            <a:noFill/>
          </a:ln>
        </p:spPr>
        <p:txBody>
          <a:bodyPr/>
          <a:lstStyle/>
          <a:p>
            <a:pPr marL="228600" indent="-228600">
              <a:buFont typeface="Arial"/>
              <a:buChar char="•"/>
            </a:pPr>
            <a:r>
              <a:rPr lang="en-US" sz="2400" spc="-1">
                <a:latin typeface="Calibri"/>
              </a:rPr>
              <a:t>We are now connected in our disaster response with the other Non-Government Organizations (NGO) via the </a:t>
            </a:r>
            <a:r>
              <a:rPr lang="en-US" sz="2400" b="1" u="sng" spc="-1">
                <a:uFill>
                  <a:solidFill>
                    <a:srgbClr val="FFFFFF"/>
                  </a:solidFill>
                </a:uFill>
                <a:latin typeface="Calibri"/>
              </a:rPr>
              <a:t>NGO Alliance.</a:t>
            </a:r>
            <a:endParaRPr/>
          </a:p>
          <a:p>
            <a:pPr marL="228600" indent="-228600">
              <a:buFont typeface="Arial"/>
              <a:buChar char="•"/>
            </a:pPr>
            <a:r>
              <a:rPr lang="en-US" sz="2400" spc="-1">
                <a:latin typeface="Calibri"/>
              </a:rPr>
              <a:t>We have coordinated our efforts to avoid duplication of effort and resources and taking care not to get in each other’s way or cause any confusion.  </a:t>
            </a:r>
            <a:endParaRPr/>
          </a:p>
        </p:txBody>
      </p:sp>
      <p:pic>
        <p:nvPicPr>
          <p:cNvPr id="55" name="Picture 5"/>
          <p:cNvPicPr/>
          <p:nvPr/>
        </p:nvPicPr>
        <p:blipFill>
          <a:blip r:embed="rId2"/>
          <a:stretch/>
        </p:blipFill>
        <p:spPr>
          <a:xfrm>
            <a:off x="4392000" y="3024000"/>
            <a:ext cx="6536160" cy="3672000"/>
          </a:xfrm>
          <a:prstGeom prst="rect">
            <a:avLst/>
          </a:prstGeom>
          <a:ln>
            <a:noFill/>
          </a:ln>
        </p:spPr>
      </p:pic>
      <p:sp>
        <p:nvSpPr>
          <p:cNvPr id="56" name="TextShape 3"/>
          <p:cNvSpPr txBox="1"/>
          <p:nvPr/>
        </p:nvSpPr>
        <p:spPr>
          <a:xfrm>
            <a:off x="2764080" y="4340520"/>
            <a:ext cx="1643760" cy="699480"/>
          </a:xfrm>
          <a:prstGeom prst="rect">
            <a:avLst/>
          </a:prstGeom>
          <a:noFill/>
          <a:ln>
            <a:noFill/>
          </a:ln>
        </p:spPr>
        <p:txBody>
          <a:bodyPr lIns="90000" tIns="45000" rIns="90000" bIns="45000"/>
          <a:lstStyle/>
          <a:p>
            <a:r>
              <a:rPr lang="en-CA" sz="4000" spc="-1">
                <a:latin typeface="Calibri"/>
              </a:rPr>
              <a:t>--------</a:t>
            </a:r>
            <a:endParaRPr/>
          </a:p>
        </p:txBody>
      </p:sp>
      <p:sp>
        <p:nvSpPr>
          <p:cNvPr id="57" name="TextShape 4"/>
          <p:cNvSpPr txBox="1"/>
          <p:nvPr/>
        </p:nvSpPr>
        <p:spPr>
          <a:xfrm>
            <a:off x="216000" y="5472000"/>
            <a:ext cx="3744000" cy="1008000"/>
          </a:xfrm>
          <a:prstGeom prst="rect">
            <a:avLst/>
          </a:prstGeom>
          <a:noFill/>
          <a:ln>
            <a:noFill/>
          </a:ln>
        </p:spPr>
        <p:txBody>
          <a:bodyPr lIns="90000" tIns="45000" rIns="90000" bIns="45000"/>
          <a:lstStyle/>
          <a:p>
            <a:pPr algn="ctr"/>
            <a:r>
              <a:rPr lang="en-CA" sz="2000" b="1" spc="-1">
                <a:solidFill>
                  <a:srgbClr val="000080"/>
                </a:solidFill>
                <a:latin typeface="Calibri"/>
              </a:rPr>
              <a:t>Knights of Columbus</a:t>
            </a:r>
            <a:endParaRPr/>
          </a:p>
          <a:p>
            <a:pPr algn="ctr"/>
            <a:r>
              <a:rPr lang="en-CA" sz="2000" b="1" spc="-1">
                <a:solidFill>
                  <a:srgbClr val="000080"/>
                </a:solidFill>
                <a:latin typeface="Calibri"/>
              </a:rPr>
              <a:t>Disaster Services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Shape 1"/>
          <p:cNvSpPr txBox="1"/>
          <p:nvPr/>
        </p:nvSpPr>
        <p:spPr>
          <a:xfrm>
            <a:off x="838080" y="365040"/>
            <a:ext cx="10515600" cy="1325520"/>
          </a:xfrm>
          <a:prstGeom prst="rect">
            <a:avLst/>
          </a:prstGeom>
          <a:noFill/>
          <a:ln>
            <a:noFill/>
          </a:ln>
        </p:spPr>
        <p:txBody>
          <a:bodyPr anchor="ctr"/>
          <a:lstStyle/>
          <a:p>
            <a:r>
              <a:rPr lang="en-US" sz="4400" b="1" spc="-1">
                <a:solidFill>
                  <a:srgbClr val="0070C0"/>
                </a:solidFill>
                <a:latin typeface="Calibri Light"/>
              </a:rPr>
              <a:t>How About St. Vincent de Paul ?</a:t>
            </a:r>
            <a:endParaRPr/>
          </a:p>
        </p:txBody>
      </p:sp>
      <p:sp>
        <p:nvSpPr>
          <p:cNvPr id="59" name="TextShape 2"/>
          <p:cNvSpPr txBox="1"/>
          <p:nvPr/>
        </p:nvSpPr>
        <p:spPr>
          <a:xfrm>
            <a:off x="838080" y="2152800"/>
            <a:ext cx="10515600" cy="4024080"/>
          </a:xfrm>
          <a:prstGeom prst="rect">
            <a:avLst/>
          </a:prstGeom>
          <a:noFill/>
          <a:ln>
            <a:noFill/>
          </a:ln>
        </p:spPr>
        <p:txBody>
          <a:bodyPr/>
          <a:lstStyle/>
          <a:p>
            <a:r>
              <a:rPr lang="en-US" sz="2400" spc="-1">
                <a:latin typeface="Calibri"/>
              </a:rPr>
              <a:t>We are now connected across Canada in our disaster response with St. Vincent de Paul. </a:t>
            </a:r>
            <a:endParaRPr/>
          </a:p>
          <a:p>
            <a:pPr marL="228600" indent="-228600">
              <a:buFont typeface="Arial"/>
              <a:buChar char="•"/>
            </a:pPr>
            <a:r>
              <a:rPr lang="en-US" sz="2400" spc="-1">
                <a:latin typeface="Calibri"/>
              </a:rPr>
              <a:t>K of C referrals of disaster survivors to SVdP</a:t>
            </a:r>
            <a:endParaRPr/>
          </a:p>
          <a:p>
            <a:pPr marL="228600" indent="-228600">
              <a:buFont typeface="Arial"/>
              <a:buChar char="•"/>
            </a:pPr>
            <a:r>
              <a:rPr lang="en-US" sz="2400" spc="-1">
                <a:latin typeface="Calibri"/>
              </a:rPr>
              <a:t>SVdP House-in-a-Box program (coming soon to Canada) </a:t>
            </a:r>
            <a:endParaRPr/>
          </a:p>
          <a:p>
            <a:pPr marL="228600" indent="-228600"/>
            <a:r>
              <a:rPr lang="en-US" sz="2400" spc="-1">
                <a:latin typeface="Calibri"/>
              </a:rPr>
              <a:t>    </a:t>
            </a:r>
            <a:endParaRPr/>
          </a:p>
        </p:txBody>
      </p:sp>
      <p:pic>
        <p:nvPicPr>
          <p:cNvPr id="60" name="Picture 4"/>
          <p:cNvPicPr/>
          <p:nvPr/>
        </p:nvPicPr>
        <p:blipFill>
          <a:blip r:embed="rId2"/>
          <a:stretch/>
        </p:blipFill>
        <p:spPr>
          <a:xfrm>
            <a:off x="6552000" y="4639320"/>
            <a:ext cx="1527840" cy="1624680"/>
          </a:xfrm>
          <a:prstGeom prst="rect">
            <a:avLst/>
          </a:prstGeom>
          <a:ln>
            <a:noFill/>
          </a:ln>
        </p:spPr>
      </p:pic>
      <p:sp>
        <p:nvSpPr>
          <p:cNvPr id="61" name="TextShape 3"/>
          <p:cNvSpPr txBox="1"/>
          <p:nvPr/>
        </p:nvSpPr>
        <p:spPr>
          <a:xfrm>
            <a:off x="4996800" y="5060520"/>
            <a:ext cx="1643760" cy="699480"/>
          </a:xfrm>
          <a:prstGeom prst="rect">
            <a:avLst/>
          </a:prstGeom>
          <a:noFill/>
          <a:ln>
            <a:noFill/>
          </a:ln>
        </p:spPr>
        <p:txBody>
          <a:bodyPr lIns="90000" tIns="45000" rIns="90000" bIns="45000"/>
          <a:lstStyle/>
          <a:p>
            <a:r>
              <a:rPr lang="en-CA" sz="4000" spc="-1">
                <a:latin typeface="Calibri"/>
              </a:rPr>
              <a: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5"/>
          <p:cNvPicPr/>
          <p:nvPr/>
        </p:nvPicPr>
        <p:blipFill>
          <a:blip r:embed="rId2"/>
          <a:stretch/>
        </p:blipFill>
        <p:spPr>
          <a:xfrm>
            <a:off x="366840" y="3178080"/>
            <a:ext cx="4905360" cy="3679920"/>
          </a:xfrm>
          <a:prstGeom prst="rect">
            <a:avLst/>
          </a:prstGeom>
          <a:ln>
            <a:noFill/>
          </a:ln>
        </p:spPr>
      </p:pic>
      <p:pic>
        <p:nvPicPr>
          <p:cNvPr id="63" name="Picture 4"/>
          <p:cNvPicPr/>
          <p:nvPr/>
        </p:nvPicPr>
        <p:blipFill>
          <a:blip r:embed="rId3"/>
          <a:stretch/>
        </p:blipFill>
        <p:spPr>
          <a:xfrm>
            <a:off x="366840" y="365040"/>
            <a:ext cx="4905360" cy="3679920"/>
          </a:xfrm>
          <a:prstGeom prst="rect">
            <a:avLst/>
          </a:prstGeom>
          <a:ln>
            <a:noFill/>
          </a:ln>
        </p:spPr>
      </p:pic>
      <p:sp>
        <p:nvSpPr>
          <p:cNvPr id="64" name="TextShape 1"/>
          <p:cNvSpPr txBox="1"/>
          <p:nvPr/>
        </p:nvSpPr>
        <p:spPr>
          <a:xfrm>
            <a:off x="5355720" y="4254480"/>
            <a:ext cx="6372360" cy="2379600"/>
          </a:xfrm>
          <a:prstGeom prst="rect">
            <a:avLst/>
          </a:prstGeom>
          <a:noFill/>
          <a:ln>
            <a:noFill/>
          </a:ln>
        </p:spPr>
        <p:txBody>
          <a:bodyPr/>
          <a:lstStyle/>
          <a:p>
            <a:pPr algn="ctr">
              <a:lnSpc>
                <a:spcPct val="80000"/>
              </a:lnSpc>
            </a:pPr>
            <a:r>
              <a:rPr lang="en-US" sz="3300" b="1" u="sng" spc="-1">
                <a:uFill>
                  <a:solidFill>
                    <a:srgbClr val="FFFFFF"/>
                  </a:solidFill>
                </a:uFill>
                <a:latin typeface="Calibri"/>
              </a:rPr>
              <a:t>Clarington</a:t>
            </a:r>
            <a:endParaRPr/>
          </a:p>
          <a:p>
            <a:pPr>
              <a:lnSpc>
                <a:spcPct val="80000"/>
              </a:lnSpc>
            </a:pPr>
            <a:r>
              <a:rPr lang="en-CA" sz="3300" spc="-1">
                <a:latin typeface="Calibri"/>
              </a:rPr>
              <a:t>Approximately 1300 sandbags were filled in the first 4 hours, saving several homes along the shoreline of lake Ontario. (May 14, 2019)</a:t>
            </a:r>
            <a:endParaRPr/>
          </a:p>
          <a:p>
            <a:pPr>
              <a:lnSpc>
                <a:spcPct val="80000"/>
              </a:lnSpc>
              <a:buFont typeface="Arial"/>
              <a:buChar char="•"/>
            </a:pPr>
            <a:r>
              <a:rPr lang="en-US" sz="2600" spc="-1">
                <a:latin typeface="Calibri"/>
              </a:rPr>
              <a:t> </a:t>
            </a:r>
            <a:endParaRPr/>
          </a:p>
          <a:p>
            <a:pPr>
              <a:lnSpc>
                <a:spcPct val="80000"/>
              </a:lnSpc>
              <a:buFont typeface="Arial"/>
              <a:buChar char="•"/>
            </a:pPr>
            <a:r>
              <a:rPr lang="en-US" sz="2600" spc="-1">
                <a:latin typeface="Calibri"/>
              </a:rPr>
              <a:t> </a:t>
            </a:r>
            <a:endParaRPr/>
          </a:p>
          <a:p>
            <a:pPr>
              <a:lnSpc>
                <a:spcPct val="80000"/>
              </a:lnSpc>
              <a:buFont typeface="Arial"/>
              <a:buChar char="•"/>
            </a:pPr>
            <a:r>
              <a:rPr lang="en-US" sz="2600" spc="-1">
                <a:latin typeface="Calibri"/>
              </a:rPr>
              <a:t> </a:t>
            </a:r>
            <a:endParaRPr/>
          </a:p>
          <a:p>
            <a:pPr>
              <a:lnSpc>
                <a:spcPct val="80000"/>
              </a:lnSpc>
              <a:buFont typeface="Arial"/>
              <a:buChar char="•"/>
            </a:pPr>
            <a:r>
              <a:rPr lang="en-US" sz="2600" spc="-1">
                <a:latin typeface="Calibri"/>
              </a:rPr>
              <a:t> </a:t>
            </a:r>
            <a:endParaRPr/>
          </a:p>
        </p:txBody>
      </p:sp>
      <p:pic>
        <p:nvPicPr>
          <p:cNvPr id="65" name="Picture 3"/>
          <p:cNvPicPr/>
          <p:nvPr/>
        </p:nvPicPr>
        <p:blipFill>
          <a:blip r:embed="rId4"/>
          <a:stretch/>
        </p:blipFill>
        <p:spPr>
          <a:xfrm>
            <a:off x="5356080" y="365040"/>
            <a:ext cx="6494760" cy="36594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3"/>
          <p:cNvPicPr/>
          <p:nvPr/>
        </p:nvPicPr>
        <p:blipFill>
          <a:blip r:embed="rId2"/>
          <a:stretch/>
        </p:blipFill>
        <p:spPr>
          <a:xfrm>
            <a:off x="9360" y="20520"/>
            <a:ext cx="6121440" cy="4591080"/>
          </a:xfrm>
          <a:prstGeom prst="rect">
            <a:avLst/>
          </a:prstGeom>
          <a:ln>
            <a:noFill/>
          </a:ln>
        </p:spPr>
      </p:pic>
      <p:sp>
        <p:nvSpPr>
          <p:cNvPr id="67" name="TextShape 1"/>
          <p:cNvSpPr txBox="1"/>
          <p:nvPr/>
        </p:nvSpPr>
        <p:spPr>
          <a:xfrm>
            <a:off x="1523880" y="1122480"/>
            <a:ext cx="9144000" cy="2387520"/>
          </a:xfrm>
          <a:prstGeom prst="rect">
            <a:avLst/>
          </a:prstGeom>
          <a:noFill/>
          <a:ln>
            <a:noFill/>
          </a:ln>
        </p:spPr>
        <p:txBody>
          <a:bodyPr anchor="b"/>
          <a:lstStyle/>
          <a:p>
            <a:pPr algn="ctr"/>
            <a:r>
              <a:rPr lang="en-US" sz="5400" spc="-1">
                <a:solidFill>
                  <a:srgbClr val="000000"/>
                </a:solidFill>
                <a:latin typeface="Calibri Light"/>
              </a:rPr>
              <a:t>
</a:t>
            </a:r>
            <a:r>
              <a:rPr lang="en-US" sz="5400" spc="-1">
                <a:latin typeface="Calibri Light"/>
              </a:rPr>
              <a:t> </a:t>
            </a:r>
            <a:endParaRPr/>
          </a:p>
        </p:txBody>
      </p:sp>
      <p:pic>
        <p:nvPicPr>
          <p:cNvPr id="68" name="Picture 4"/>
          <p:cNvPicPr/>
          <p:nvPr/>
        </p:nvPicPr>
        <p:blipFill>
          <a:blip r:embed="rId3"/>
          <a:stretch/>
        </p:blipFill>
        <p:spPr>
          <a:xfrm>
            <a:off x="6060960" y="20520"/>
            <a:ext cx="6121440" cy="4591080"/>
          </a:xfrm>
          <a:prstGeom prst="rect">
            <a:avLst/>
          </a:prstGeom>
          <a:ln>
            <a:noFill/>
          </a:ln>
        </p:spPr>
      </p:pic>
      <p:sp>
        <p:nvSpPr>
          <p:cNvPr id="69" name="CustomShape 2"/>
          <p:cNvSpPr/>
          <p:nvPr/>
        </p:nvSpPr>
        <p:spPr>
          <a:xfrm>
            <a:off x="324000" y="4854600"/>
            <a:ext cx="11553840" cy="2014200"/>
          </a:xfr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3600" spc="-1">
                <a:latin typeface="Calibri"/>
              </a:rPr>
              <a:t>Fitzroy Harbor (West Ottawa)</a:t>
            </a:r>
            <a:endParaRPr/>
          </a:p>
          <a:p>
            <a:pPr>
              <a:lnSpc>
                <a:spcPct val="100000"/>
              </a:lnSpc>
            </a:pPr>
            <a:r>
              <a:rPr lang="en-US" sz="1800" spc="-1">
                <a:latin typeface="Calibri"/>
              </a:rPr>
              <a:t> </a:t>
            </a:r>
            <a:endParaRPr/>
          </a:p>
          <a:p>
            <a:pPr>
              <a:lnSpc>
                <a:spcPct val="100000"/>
              </a:lnSpc>
            </a:pPr>
            <a:r>
              <a:rPr lang="en-US" sz="2400" spc="-1">
                <a:latin typeface="Calibri"/>
              </a:rPr>
              <a:t>15 Knights of Columbus Volunteers worked the first two weekends in June removing sandbags and feeding lunch to volunteers and returning residents and the Knights paid for the fork lift rental.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6363</TotalTime>
  <Words>698</Words>
  <Application>Microsoft Office PowerPoint</Application>
  <PresentationFormat>Custom</PresentationFormat>
  <Paragraphs>75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DejaVu Sans</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Marcotte, Harold</dc:creator>
  <cp:lastModifiedBy>Denis La Salle</cp:lastModifiedBy>
  <cp:revision>28</cp:revision>
  <dcterms:created xsi:type="dcterms:W3CDTF">2019-06-12T11:25:34Z</dcterms:created>
  <dcterms:modified xsi:type="dcterms:W3CDTF">2019-07-03T16:24:59Z</dcterms:modified>
  <dc:language>en-CA</dc:language>
</cp:coreProperties>
</file>